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Alfa Slab One"/>
      <p:regular r:id="rId17"/>
    </p:embeddedFont>
    <p:embeddedFont>
      <p:font typeface="Playfair Display Black"/>
      <p:bold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AlfaSlabOne-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PlayfairDisplayBlack-boldItalic.fntdata"/><Relationship Id="rId6" Type="http://schemas.openxmlformats.org/officeDocument/2006/relationships/slide" Target="slides/slide1.xml"/><Relationship Id="rId18" Type="http://schemas.openxmlformats.org/officeDocument/2006/relationships/font" Target="fonts/PlayfairDisplayBlack-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dd0bafc7d8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dd0bafc7d8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00050" rtl="0" algn="l">
              <a:spcBef>
                <a:spcPts val="0"/>
              </a:spcBef>
              <a:spcAft>
                <a:spcPts val="0"/>
              </a:spcAft>
              <a:buClr>
                <a:schemeClr val="dk1"/>
              </a:buClr>
              <a:buSzPts val="1100"/>
              <a:buFont typeface="Arial"/>
              <a:buNone/>
            </a:pPr>
            <a:r>
              <a:rPr lang="en" sz="1200">
                <a:solidFill>
                  <a:srgbClr val="0E101A"/>
                </a:solidFill>
                <a:latin typeface="Times New Roman"/>
                <a:ea typeface="Times New Roman"/>
                <a:cs typeface="Times New Roman"/>
                <a:sym typeface="Times New Roman"/>
              </a:rPr>
              <a:t> You can print the first card for each student, have them fold it in half and hold up the thumbs up or the thumbs down picture.  You could also have the students actually use their thumbs. You could also hand out red and green scrap paper to hold up.</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dd0bafc7d8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dd0bafc7d8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 jurors should not take gifts from anyone involved in the case. If someone tries to give you a gift, you should report it to the judge. Ask the students why is this so important. Students should give an answer that reflects it would be like bribery.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dd0bafc7d8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1dd0bafc7d8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 ask students why this is an important part of the trial process.  They should be able to explain that they need to be fair and </a:t>
            </a:r>
            <a:r>
              <a:rPr lang="en"/>
              <a:t>impartial</a:t>
            </a:r>
            <a:r>
              <a:rPr lang="en"/>
              <a:t>. Their </a:t>
            </a:r>
            <a:r>
              <a:rPr lang="en"/>
              <a:t>decision</a:t>
            </a:r>
            <a:r>
              <a:rPr lang="en"/>
              <a:t> should be based on reason and not feelings or assumptions. T</a:t>
            </a:r>
            <a:r>
              <a:rPr lang="en"/>
              <a:t>here</a:t>
            </a:r>
            <a:r>
              <a:rPr lang="en"/>
              <a:t> should be proof “beyond a </a:t>
            </a:r>
            <a:r>
              <a:rPr lang="en"/>
              <a:t>reasonable</a:t>
            </a:r>
            <a:r>
              <a:rPr lang="en"/>
              <a:t> doubt” (criminal trial) or a “</a:t>
            </a:r>
            <a:r>
              <a:rPr lang="en"/>
              <a:t>preponderance</a:t>
            </a:r>
            <a:r>
              <a:rPr lang="en"/>
              <a:t> of evidence” (civil trial)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 take the time to discuss the importance of taking jury duty seriously. What if they or their family member was ever accused of a crime? Would they want a jury that cares and pays attention or one that is mad to be there and not listening?</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dd0bafc7d8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dd0bafc7d8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 You must be at least 18 years of age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1dd0bafc7d8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dd0bafc7d8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 you can be excused if you are over 70 years of age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dd0bafc7d8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dd0bafc7d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 Jury members don’t get paid much…only $15 a day for the first three days and $30 a day if the case goes further.  They do not cover travel fees either. It can be a hardship for some people to </a:t>
            </a:r>
            <a:r>
              <a:rPr lang="en"/>
              <a:t>serve</a:t>
            </a:r>
            <a:r>
              <a:rPr lang="en"/>
              <a:t> on a jury. Ask the students why they think they should do it anyway. Should the incentives be changed?  What could be the risk and/or </a:t>
            </a:r>
            <a:r>
              <a:rPr lang="en"/>
              <a:t>reward</a:t>
            </a:r>
            <a:r>
              <a:rPr lang="en"/>
              <a:t> to doing that?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dd0bafc7d8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dd0bafc7d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 Ask the students what some reasons an individual may be excused “for cause”. Some answers might be that they know someone involved in the case, or they have strong feelings about the type of crime because they were a </a:t>
            </a:r>
            <a:r>
              <a:rPr lang="en"/>
              <a:t>victim</a:t>
            </a:r>
            <a:r>
              <a:rPr lang="en"/>
              <a:t> of that type of crime.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dd0bafc7d8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1dd0bafc7d8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 All witnesses are “cross-examined”, it means </a:t>
            </a:r>
            <a:r>
              <a:rPr lang="en"/>
              <a:t>they are questioned by attorney’s on both sides. This is part of our fair procedures in a trial.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dd0bafc7d8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dd0bafc7d8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 you should not speak to anyone about the case except your fellow jurors.  You shouldn’t speak to them about it </a:t>
            </a:r>
            <a:r>
              <a:rPr lang="en"/>
              <a:t>until</a:t>
            </a:r>
            <a:r>
              <a:rPr lang="en"/>
              <a:t> you are in the deliberation room. Any questions you have should only be asked of the judge.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dd0bafc7d8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dd0bafc7d8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 talk about how when we work in groups we should practice good listening skills because these can be used in life in the real world. A jury in a </a:t>
            </a:r>
            <a:r>
              <a:rPr lang="en"/>
              <a:t>deliberation</a:t>
            </a:r>
            <a:r>
              <a:rPr lang="en"/>
              <a:t> is a very good example of how these skills are important in society. Someone’s life is in your hands, you should take this obligation very seriously.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0"/>
              </a:spcBef>
              <a:spcAft>
                <a:spcPts val="0"/>
              </a:spcAft>
              <a:buClr>
                <a:schemeClr val="lt2"/>
              </a:buClr>
              <a:buSzPts val="1400"/>
              <a:buChar char="○"/>
              <a:defRPr>
                <a:solidFill>
                  <a:schemeClr val="lt2"/>
                </a:solidFill>
              </a:defRPr>
            </a:lvl2pPr>
            <a:lvl3pPr indent="-317500" lvl="2" marL="1371600">
              <a:lnSpc>
                <a:spcPct val="115000"/>
              </a:lnSpc>
              <a:spcBef>
                <a:spcPts val="0"/>
              </a:spcBef>
              <a:spcAft>
                <a:spcPts val="0"/>
              </a:spcAft>
              <a:buClr>
                <a:schemeClr val="lt2"/>
              </a:buClr>
              <a:buSzPts val="1400"/>
              <a:buChar char="■"/>
              <a:defRPr>
                <a:solidFill>
                  <a:schemeClr val="lt2"/>
                </a:solidFill>
              </a:defRPr>
            </a:lvl3pPr>
            <a:lvl4pPr indent="-317500" lvl="3" marL="1828800">
              <a:lnSpc>
                <a:spcPct val="115000"/>
              </a:lnSpc>
              <a:spcBef>
                <a:spcPts val="0"/>
              </a:spcBef>
              <a:spcAft>
                <a:spcPts val="0"/>
              </a:spcAft>
              <a:buClr>
                <a:schemeClr val="lt2"/>
              </a:buClr>
              <a:buSzPts val="1400"/>
              <a:buChar char="●"/>
              <a:defRPr>
                <a:solidFill>
                  <a:schemeClr val="lt2"/>
                </a:solidFill>
              </a:defRPr>
            </a:lvl4pPr>
            <a:lvl5pPr indent="-317500" lvl="4" marL="2286000">
              <a:lnSpc>
                <a:spcPct val="115000"/>
              </a:lnSpc>
              <a:spcBef>
                <a:spcPts val="0"/>
              </a:spcBef>
              <a:spcAft>
                <a:spcPts val="0"/>
              </a:spcAft>
              <a:buClr>
                <a:schemeClr val="lt2"/>
              </a:buClr>
              <a:buSzPts val="1400"/>
              <a:buChar char="○"/>
              <a:defRPr>
                <a:solidFill>
                  <a:schemeClr val="lt2"/>
                </a:solidFill>
              </a:defRPr>
            </a:lvl5pPr>
            <a:lvl6pPr indent="-317500" lvl="5" marL="2743200">
              <a:lnSpc>
                <a:spcPct val="115000"/>
              </a:lnSpc>
              <a:spcBef>
                <a:spcPts val="0"/>
              </a:spcBef>
              <a:spcAft>
                <a:spcPts val="0"/>
              </a:spcAft>
              <a:buClr>
                <a:schemeClr val="lt2"/>
              </a:buClr>
              <a:buSzPts val="1400"/>
              <a:buChar char="■"/>
              <a:defRPr>
                <a:solidFill>
                  <a:schemeClr val="lt2"/>
                </a:solidFill>
              </a:defRPr>
            </a:lvl6pPr>
            <a:lvl7pPr indent="-317500" lvl="6" marL="3200400">
              <a:lnSpc>
                <a:spcPct val="115000"/>
              </a:lnSpc>
              <a:spcBef>
                <a:spcPts val="0"/>
              </a:spcBef>
              <a:spcAft>
                <a:spcPts val="0"/>
              </a:spcAft>
              <a:buClr>
                <a:schemeClr val="lt2"/>
              </a:buClr>
              <a:buSzPts val="1400"/>
              <a:buChar char="●"/>
              <a:defRPr>
                <a:solidFill>
                  <a:schemeClr val="lt2"/>
                </a:solidFill>
              </a:defRPr>
            </a:lvl7pPr>
            <a:lvl8pPr indent="-317500" lvl="7" marL="3657600">
              <a:lnSpc>
                <a:spcPct val="115000"/>
              </a:lnSpc>
              <a:spcBef>
                <a:spcPts val="0"/>
              </a:spcBef>
              <a:spcAft>
                <a:spcPts val="0"/>
              </a:spcAft>
              <a:buClr>
                <a:schemeClr val="lt2"/>
              </a:buClr>
              <a:buSzPts val="1400"/>
              <a:buChar char="○"/>
              <a:defRPr>
                <a:solidFill>
                  <a:schemeClr val="lt2"/>
                </a:solidFill>
              </a:defRPr>
            </a:lvl8pPr>
            <a:lvl9pPr indent="-317500" lvl="8" marL="4114800">
              <a:lnSpc>
                <a:spcPct val="115000"/>
              </a:lnSpc>
              <a:spcBef>
                <a:spcPts val="0"/>
              </a:spcBef>
              <a:spcAft>
                <a:spcPts val="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0" cy="514349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2"/>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116" name="Google Shape;116;p22"/>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lang="en" sz="3700">
                <a:latin typeface="Playfair Display Black"/>
                <a:ea typeface="Playfair Display Black"/>
                <a:cs typeface="Playfair Display Black"/>
                <a:sym typeface="Playfair Display Black"/>
              </a:rPr>
              <a:t>It is ok to take a gift from the </a:t>
            </a:r>
            <a:r>
              <a:rPr lang="en" sz="3700">
                <a:latin typeface="Playfair Display Black"/>
                <a:ea typeface="Playfair Display Black"/>
                <a:cs typeface="Playfair Display Black"/>
                <a:sym typeface="Playfair Display Black"/>
              </a:rPr>
              <a:t>defendant</a:t>
            </a:r>
            <a:r>
              <a:rPr lang="en" sz="3700">
                <a:latin typeface="Playfair Display Black"/>
                <a:ea typeface="Playfair Display Black"/>
                <a:cs typeface="Playfair Display Black"/>
                <a:sym typeface="Playfair Display Black"/>
              </a:rPr>
              <a:t> if it cost less than $100. </a:t>
            </a:r>
            <a:endParaRPr sz="3700">
              <a:latin typeface="Playfair Display Black"/>
              <a:ea typeface="Playfair Display Black"/>
              <a:cs typeface="Playfair Display Black"/>
              <a:sym typeface="Playfair Display Black"/>
            </a:endParaRPr>
          </a:p>
        </p:txBody>
      </p:sp>
      <p:pic>
        <p:nvPicPr>
          <p:cNvPr id="117" name="Google Shape;117;p22"/>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3"/>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123" name="Google Shape;123;p23"/>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lang="en" sz="3700">
                <a:latin typeface="Playfair Display Black"/>
                <a:ea typeface="Playfair Display Black"/>
                <a:cs typeface="Playfair Display Black"/>
                <a:sym typeface="Playfair Display Black"/>
              </a:rPr>
              <a:t>Your verdict should be based solely on the evidence. </a:t>
            </a:r>
            <a:endParaRPr sz="3700">
              <a:latin typeface="Playfair Display Black"/>
              <a:ea typeface="Playfair Display Black"/>
              <a:cs typeface="Playfair Display Black"/>
              <a:sym typeface="Playfair Display Black"/>
            </a:endParaRPr>
          </a:p>
        </p:txBody>
      </p:sp>
      <p:pic>
        <p:nvPicPr>
          <p:cNvPr id="124" name="Google Shape;124;p23"/>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60" name="Google Shape;60;p14"/>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lang="en" sz="3700">
                <a:latin typeface="Playfair Display Black"/>
                <a:ea typeface="Playfair Display Black"/>
                <a:cs typeface="Playfair Display Black"/>
                <a:sym typeface="Playfair Display Black"/>
              </a:rPr>
              <a:t>Jurors are </a:t>
            </a:r>
            <a:r>
              <a:rPr lang="en" sz="3700">
                <a:latin typeface="Playfair Display Black"/>
                <a:ea typeface="Playfair Display Black"/>
                <a:cs typeface="Playfair Display Black"/>
                <a:sym typeface="Playfair Display Black"/>
              </a:rPr>
              <a:t>considered</a:t>
            </a:r>
            <a:r>
              <a:rPr lang="en" sz="3700">
                <a:latin typeface="Playfair Display Black"/>
                <a:ea typeface="Playfair Display Black"/>
                <a:cs typeface="Playfair Display Black"/>
                <a:sym typeface="Playfair Display Black"/>
              </a:rPr>
              <a:t> officers of the court. </a:t>
            </a:r>
            <a:endParaRPr sz="3700">
              <a:latin typeface="Playfair Display Black"/>
              <a:ea typeface="Playfair Display Black"/>
              <a:cs typeface="Playfair Display Black"/>
              <a:sym typeface="Playfair Display Black"/>
            </a:endParaRPr>
          </a:p>
        </p:txBody>
      </p:sp>
      <p:pic>
        <p:nvPicPr>
          <p:cNvPr id="61" name="Google Shape;61;p14"/>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67" name="Google Shape;67;p15"/>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lang="en" sz="3700">
                <a:latin typeface="Playfair Display Black"/>
                <a:ea typeface="Playfair Display Black"/>
                <a:cs typeface="Playfair Display Black"/>
                <a:sym typeface="Playfair Display Black"/>
              </a:rPr>
              <a:t>A requirement of a juror is that they must be at least 21 years of age</a:t>
            </a:r>
            <a:r>
              <a:rPr lang="en" sz="3700">
                <a:latin typeface="Playfair Display Black"/>
                <a:ea typeface="Playfair Display Black"/>
                <a:cs typeface="Playfair Display Black"/>
                <a:sym typeface="Playfair Display Black"/>
              </a:rPr>
              <a:t>. </a:t>
            </a:r>
            <a:endParaRPr sz="3700">
              <a:latin typeface="Playfair Display Black"/>
              <a:ea typeface="Playfair Display Black"/>
              <a:cs typeface="Playfair Display Black"/>
              <a:sym typeface="Playfair Display Black"/>
            </a:endParaRPr>
          </a:p>
        </p:txBody>
      </p:sp>
      <p:pic>
        <p:nvPicPr>
          <p:cNvPr id="68" name="Google Shape;68;p15"/>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74" name="Google Shape;74;p16"/>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lang="en" sz="3700">
                <a:latin typeface="Playfair Display Black"/>
                <a:ea typeface="Playfair Display Black"/>
                <a:cs typeface="Playfair Display Black"/>
                <a:sym typeface="Playfair Display Black"/>
              </a:rPr>
              <a:t>You can not be excused from j</a:t>
            </a:r>
            <a:r>
              <a:rPr lang="en" sz="3700">
                <a:latin typeface="Playfair Display Black"/>
                <a:ea typeface="Playfair Display Black"/>
                <a:cs typeface="Playfair Display Black"/>
                <a:sym typeface="Playfair Display Black"/>
              </a:rPr>
              <a:t>ury</a:t>
            </a:r>
            <a:r>
              <a:rPr lang="en" sz="3700">
                <a:latin typeface="Playfair Display Black"/>
                <a:ea typeface="Playfair Display Black"/>
                <a:cs typeface="Playfair Display Black"/>
                <a:sym typeface="Playfair Display Black"/>
              </a:rPr>
              <a:t> duty because of your age. </a:t>
            </a:r>
            <a:endParaRPr sz="3700">
              <a:latin typeface="Playfair Display Black"/>
              <a:ea typeface="Playfair Display Black"/>
              <a:cs typeface="Playfair Display Black"/>
              <a:sym typeface="Playfair Display Black"/>
            </a:endParaRPr>
          </a:p>
        </p:txBody>
      </p:sp>
      <p:pic>
        <p:nvPicPr>
          <p:cNvPr id="75" name="Google Shape;75;p16"/>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81" name="Google Shape;81;p17"/>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lang="en" sz="3700">
                <a:latin typeface="Playfair Display Black"/>
                <a:ea typeface="Playfair Display Black"/>
                <a:cs typeface="Playfair Display Black"/>
                <a:sym typeface="Playfair Display Black"/>
              </a:rPr>
              <a:t>Jurors only get paid if their job doesn’t already pay them for the time missed.  </a:t>
            </a:r>
            <a:endParaRPr sz="3700">
              <a:latin typeface="Playfair Display Black"/>
              <a:ea typeface="Playfair Display Black"/>
              <a:cs typeface="Playfair Display Black"/>
              <a:sym typeface="Playfair Display Black"/>
            </a:endParaRPr>
          </a:p>
        </p:txBody>
      </p:sp>
      <p:pic>
        <p:nvPicPr>
          <p:cNvPr id="82" name="Google Shape;82;p17"/>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88" name="Google Shape;88;p18"/>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fontScale="92500" lnSpcReduction="20000"/>
          </a:bodyPr>
          <a:lstStyle/>
          <a:p>
            <a:pPr indent="0" lvl="0" marL="0" rtl="0" algn="ctr">
              <a:spcBef>
                <a:spcPts val="0"/>
              </a:spcBef>
              <a:spcAft>
                <a:spcPts val="1200"/>
              </a:spcAft>
              <a:buNone/>
            </a:pPr>
            <a:r>
              <a:rPr lang="en" sz="3700">
                <a:latin typeface="Playfair Display Black"/>
                <a:ea typeface="Playfair Display Black"/>
                <a:cs typeface="Playfair Display Black"/>
                <a:sym typeface="Playfair Display Black"/>
              </a:rPr>
              <a:t>Being excused “for cause” means the judge </a:t>
            </a:r>
            <a:r>
              <a:rPr lang="en" sz="3700">
                <a:latin typeface="Playfair Display Black"/>
                <a:ea typeface="Playfair Display Black"/>
                <a:cs typeface="Playfair Display Black"/>
                <a:sym typeface="Playfair Display Black"/>
              </a:rPr>
              <a:t>believes</a:t>
            </a:r>
            <a:r>
              <a:rPr lang="en" sz="3700">
                <a:latin typeface="Playfair Display Black"/>
                <a:ea typeface="Playfair Display Black"/>
                <a:cs typeface="Playfair Display Black"/>
                <a:sym typeface="Playfair Display Black"/>
              </a:rPr>
              <a:t> it would be hard for you to make a fair and impartial verdict. </a:t>
            </a:r>
            <a:endParaRPr sz="3700">
              <a:latin typeface="Playfair Display Black"/>
              <a:ea typeface="Playfair Display Black"/>
              <a:cs typeface="Playfair Display Black"/>
              <a:sym typeface="Playfair Display Black"/>
            </a:endParaRPr>
          </a:p>
        </p:txBody>
      </p:sp>
      <p:pic>
        <p:nvPicPr>
          <p:cNvPr id="89" name="Google Shape;89;p18"/>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95" name="Google Shape;95;p1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lang="en" sz="3300">
                <a:latin typeface="Playfair Display Black"/>
                <a:ea typeface="Playfair Display Black"/>
                <a:cs typeface="Playfair Display Black"/>
                <a:sym typeface="Playfair Display Black"/>
              </a:rPr>
              <a:t>Being “cross-examined” means the witness is not reliable.</a:t>
            </a:r>
            <a:r>
              <a:rPr lang="en" sz="3300">
                <a:latin typeface="Playfair Display Black"/>
                <a:ea typeface="Playfair Display Black"/>
                <a:cs typeface="Playfair Display Black"/>
                <a:sym typeface="Playfair Display Black"/>
              </a:rPr>
              <a:t> </a:t>
            </a:r>
            <a:endParaRPr sz="3300">
              <a:latin typeface="Playfair Display Black"/>
              <a:ea typeface="Playfair Display Black"/>
              <a:cs typeface="Playfair Display Black"/>
              <a:sym typeface="Playfair Display Black"/>
            </a:endParaRPr>
          </a:p>
        </p:txBody>
      </p:sp>
      <p:pic>
        <p:nvPicPr>
          <p:cNvPr id="96" name="Google Shape;96;p19"/>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102" name="Google Shape;102;p20"/>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fontScale="92500" lnSpcReduction="20000"/>
          </a:bodyPr>
          <a:lstStyle/>
          <a:p>
            <a:pPr indent="0" lvl="0" marL="0" rtl="0" algn="l">
              <a:spcBef>
                <a:spcPts val="0"/>
              </a:spcBef>
              <a:spcAft>
                <a:spcPts val="1200"/>
              </a:spcAft>
              <a:buNone/>
            </a:pPr>
            <a:r>
              <a:rPr lang="en" sz="3700">
                <a:latin typeface="Playfair Display Black"/>
                <a:ea typeface="Playfair Display Black"/>
                <a:cs typeface="Playfair Display Black"/>
                <a:sym typeface="Playfair Display Black"/>
              </a:rPr>
              <a:t>While the trial is taking place, you can talk to your </a:t>
            </a:r>
            <a:r>
              <a:rPr lang="en" sz="3700">
                <a:latin typeface="Playfair Display Black"/>
                <a:ea typeface="Playfair Display Black"/>
                <a:cs typeface="Playfair Display Black"/>
                <a:sym typeface="Playfair Display Black"/>
              </a:rPr>
              <a:t>spouse</a:t>
            </a:r>
            <a:r>
              <a:rPr lang="en" sz="3700">
                <a:latin typeface="Playfair Display Black"/>
                <a:ea typeface="Playfair Display Black"/>
                <a:cs typeface="Playfair Display Black"/>
                <a:sym typeface="Playfair Display Black"/>
              </a:rPr>
              <a:t> about the evidence, if you want a second </a:t>
            </a:r>
            <a:r>
              <a:rPr lang="en" sz="3700">
                <a:latin typeface="Playfair Display Black"/>
                <a:ea typeface="Playfair Display Black"/>
                <a:cs typeface="Playfair Display Black"/>
                <a:sym typeface="Playfair Display Black"/>
              </a:rPr>
              <a:t>opinion</a:t>
            </a:r>
            <a:r>
              <a:rPr lang="en" sz="3700">
                <a:latin typeface="Playfair Display Black"/>
                <a:ea typeface="Playfair Display Black"/>
                <a:cs typeface="Playfair Display Black"/>
                <a:sym typeface="Playfair Display Black"/>
              </a:rPr>
              <a:t>. </a:t>
            </a:r>
            <a:endParaRPr sz="3700">
              <a:latin typeface="Playfair Display Black"/>
              <a:ea typeface="Playfair Display Black"/>
              <a:cs typeface="Playfair Display Black"/>
              <a:sym typeface="Playfair Display Black"/>
            </a:endParaRPr>
          </a:p>
        </p:txBody>
      </p:sp>
      <p:pic>
        <p:nvPicPr>
          <p:cNvPr id="103" name="Google Shape;103;p20"/>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1"/>
          <p:cNvSpPr txBox="1"/>
          <p:nvPr>
            <p:ph type="title"/>
          </p:nvPr>
        </p:nvSpPr>
        <p:spPr>
          <a:xfrm>
            <a:off x="265500" y="6154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i="1" lang="en">
                <a:latin typeface="Alfa Slab One"/>
                <a:ea typeface="Alfa Slab One"/>
                <a:cs typeface="Alfa Slab One"/>
                <a:sym typeface="Alfa Slab One"/>
              </a:rPr>
              <a:t>True or False</a:t>
            </a:r>
            <a:endParaRPr i="1">
              <a:latin typeface="Alfa Slab One"/>
              <a:ea typeface="Alfa Slab One"/>
              <a:cs typeface="Alfa Slab One"/>
              <a:sym typeface="Alfa Slab One"/>
            </a:endParaRPr>
          </a:p>
        </p:txBody>
      </p:sp>
      <p:sp>
        <p:nvSpPr>
          <p:cNvPr id="109" name="Google Shape;109;p21"/>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lnSpcReduction="20000"/>
          </a:bodyPr>
          <a:lstStyle/>
          <a:p>
            <a:pPr indent="0" lvl="0" marL="0" rtl="0" algn="ctr">
              <a:spcBef>
                <a:spcPts val="0"/>
              </a:spcBef>
              <a:spcAft>
                <a:spcPts val="1200"/>
              </a:spcAft>
              <a:buNone/>
            </a:pPr>
            <a:r>
              <a:rPr lang="en" sz="3700">
                <a:latin typeface="Playfair Display Black"/>
                <a:ea typeface="Playfair Display Black"/>
                <a:cs typeface="Playfair Display Black"/>
                <a:sym typeface="Playfair Display Black"/>
              </a:rPr>
              <a:t>A jury must select a foreperson who is a spokesperson in deliberations. </a:t>
            </a:r>
            <a:endParaRPr sz="3700">
              <a:latin typeface="Playfair Display Black"/>
              <a:ea typeface="Playfair Display Black"/>
              <a:cs typeface="Playfair Display Black"/>
              <a:sym typeface="Playfair Display Black"/>
            </a:endParaRPr>
          </a:p>
        </p:txBody>
      </p:sp>
      <p:pic>
        <p:nvPicPr>
          <p:cNvPr id="110" name="Google Shape;110;p21"/>
          <p:cNvPicPr preferRelativeResize="0"/>
          <p:nvPr/>
        </p:nvPicPr>
        <p:blipFill>
          <a:blip r:embed="rId3">
            <a:alphaModFix/>
          </a:blip>
          <a:stretch>
            <a:fillRect/>
          </a:stretch>
        </p:blipFill>
        <p:spPr>
          <a:xfrm>
            <a:off x="0" y="2431758"/>
            <a:ext cx="4646598" cy="227528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